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336" r:id="rId3"/>
    <p:sldId id="337" r:id="rId4"/>
    <p:sldId id="279" r:id="rId5"/>
    <p:sldId id="281" r:id="rId6"/>
    <p:sldId id="338" r:id="rId7"/>
    <p:sldId id="282" r:id="rId8"/>
    <p:sldId id="284" r:id="rId9"/>
    <p:sldId id="329" r:id="rId10"/>
    <p:sldId id="309" r:id="rId11"/>
    <p:sldId id="330" r:id="rId12"/>
    <p:sldId id="331" r:id="rId13"/>
    <p:sldId id="332" r:id="rId14"/>
    <p:sldId id="352" r:id="rId15"/>
    <p:sldId id="351" r:id="rId16"/>
    <p:sldId id="333" r:id="rId17"/>
    <p:sldId id="334" r:id="rId18"/>
    <p:sldId id="335"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1"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2" Type="http://schemas.openxmlformats.org/officeDocument/2006/relationships/tableStyles" Target="tableStyles.xml"/><Relationship Id="rId21" Type="http://schemas.openxmlformats.org/officeDocument/2006/relationships/viewProps" Target="viewProps.xml"/><Relationship Id="rId20" Type="http://schemas.openxmlformats.org/officeDocument/2006/relationships/presProps" Target="presProps.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2"/>
          <p:cNvPicPr>
            <a:picLocks noChangeAspect="1"/>
          </p:cNvPicPr>
          <p:nvPr/>
        </p:nvPicPr>
        <p:blipFill>
          <a:blip r:embed="rId2"/>
          <a:stretch>
            <a:fillRect/>
          </a:stretch>
        </p:blipFill>
        <p:spPr>
          <a:xfrm>
            <a:off x="0" y="0"/>
            <a:ext cx="12192000" cy="6858000"/>
          </a:xfrm>
          <a:prstGeom prst="rect">
            <a:avLst/>
          </a:prstGeom>
          <a:noFill/>
          <a:ln w="9525">
            <a:noFill/>
          </a:ln>
        </p:spPr>
      </p:pic>
      <p:sp>
        <p:nvSpPr>
          <p:cNvPr id="2051" name="Rectangle 3"/>
          <p:cNvSpPr>
            <a:spLocks noGrp="1" noChangeArrowheads="1"/>
          </p:cNvSpPr>
          <p:nvPr>
            <p:ph type="ctrTitle"/>
          </p:nvPr>
        </p:nvSpPr>
        <p:spPr>
          <a:xfrm>
            <a:off x="2063751" y="1701800"/>
            <a:ext cx="9211733" cy="1082675"/>
          </a:xfrm>
        </p:spPr>
        <p:txBody>
          <a:bodyPr/>
          <a:lstStyle>
            <a:lvl1pPr algn="r">
              <a:defRPr/>
            </a:lvl1pPr>
          </a:lstStyle>
          <a:p>
            <a:pPr lvl="0"/>
            <a:r>
              <a:rPr lang="en-US" altLang="zh-CN" noProof="0" smtClean="0"/>
              <a:t>Click to edit Master title style</a:t>
            </a:r>
            <a:endParaRPr lang="en-US" altLang="zh-CN" noProof="0" smtClean="0"/>
          </a:p>
        </p:txBody>
      </p:sp>
      <p:sp>
        <p:nvSpPr>
          <p:cNvPr id="2052" name="Rectangle 4"/>
          <p:cNvSpPr>
            <a:spLocks noGrp="1" noChangeArrowheads="1"/>
          </p:cNvSpPr>
          <p:nvPr>
            <p:ph type="subTitle" idx="1"/>
          </p:nvPr>
        </p:nvSpPr>
        <p:spPr>
          <a:xfrm>
            <a:off x="2063751" y="2927350"/>
            <a:ext cx="9218083" cy="1752600"/>
          </a:xfrm>
        </p:spPr>
        <p:txBody>
          <a:bodyPr/>
          <a:lstStyle>
            <a:lvl1pPr marL="0" indent="0" algn="r">
              <a:buFontTx/>
              <a:buNone/>
              <a:defRPr/>
            </a:lvl1pPr>
          </a:lstStyle>
          <a:p>
            <a:pPr lvl="0"/>
            <a:r>
              <a:rPr lang="en-US" altLang="zh-CN" noProof="0" smtClean="0"/>
              <a:t>Click to edit Master subtitle style</a:t>
            </a:r>
            <a:endParaRPr lang="en-US" altLang="zh-CN" noProof="0" smtClean="0"/>
          </a:p>
        </p:txBody>
      </p:sp>
      <p:sp>
        <p:nvSpPr>
          <p:cNvPr id="9" name="Rectangle 5"/>
          <p:cNvSpPr>
            <a:spLocks noGrp="1" noChangeArrowheads="1"/>
          </p:cNvSpPr>
          <p:nvPr>
            <p:ph type="dt" sz="half" idx="2"/>
          </p:nvPr>
        </p:nvSpPr>
        <p:spPr bwMode="auto">
          <a:xfrm>
            <a:off x="609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63A1C593-65D0-4073-BCC9-577B9352EA97}" type="datetimeFigureOut">
              <a:rPr lang="en-US" smtClean="0"/>
            </a:fld>
            <a:endParaRPr lang="en-US"/>
          </a:p>
        </p:txBody>
      </p:sp>
      <p:sp>
        <p:nvSpPr>
          <p:cNvPr id="10" name="Rectangle 6"/>
          <p:cNvSpPr>
            <a:spLocks noGrp="1" noChangeArrowheads="1"/>
          </p:cNvSpPr>
          <p:nvPr>
            <p:ph type="ftr" sz="quarter" idx="3"/>
          </p:nvPr>
        </p:nvSpPr>
        <p:spPr bwMode="auto">
          <a:xfrm>
            <a:off x="4165600" y="6245225"/>
            <a:ext cx="3860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lang="en-US"/>
          </a:p>
        </p:txBody>
      </p:sp>
      <p:sp>
        <p:nvSpPr>
          <p:cNvPr id="11" name="Rectangle 7"/>
          <p:cNvSpPr>
            <a:spLocks noGrp="1" noChangeArrowheads="1"/>
          </p:cNvSpPr>
          <p:nvPr>
            <p:ph type="sldNum" sz="quarter" idx="4"/>
          </p:nvPr>
        </p:nvSpPr>
        <p:spPr bwMode="auto">
          <a:xfrm>
            <a:off x="8737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9B618960-8005-486C-9A75-10CB2AAC16F9}" type="slidenum">
              <a:rPr lang="en-US" smtClean="0"/>
            </a:fld>
            <a:endParaRPr 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90500"/>
            <a:ext cx="2743200" cy="59372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190500"/>
            <a:ext cx="8026400" cy="5937250"/>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97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7"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40317" y="2505075"/>
            <a:ext cx="5158316"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71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p>
            <a:fld id="{63A1C593-65D0-4073-BCC9-577B9352EA97}" type="datetimeFigureOut">
              <a:rPr lang="en-US" smtClean="0"/>
            </a:fld>
            <a:endParaRPr lang="en-US"/>
          </a:p>
        </p:txBody>
      </p:sp>
      <p:sp>
        <p:nvSpPr>
          <p:cNvPr id="8" name="Footer Placeholder 7"/>
          <p:cNvSpPr>
            <a:spLocks noGrp="1"/>
          </p:cNvSpPr>
          <p:nvPr>
            <p:ph type="ftr" sz="quarter" idx="11"/>
          </p:nvPr>
        </p:nvSpPr>
        <p:spPr/>
        <p:txBody>
          <a:bodyPr/>
          <a:p>
            <a:endParaRPr lang="en-US"/>
          </a:p>
        </p:txBody>
      </p:sp>
      <p:sp>
        <p:nvSpPr>
          <p:cNvPr id="9" name="Slide Number Placeholder 8"/>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p>
            <a:fld id="{63A1C593-65D0-4073-BCC9-577B9352EA97}" type="datetimeFigureOut">
              <a:rPr lang="en-US" smtClean="0"/>
            </a:fld>
            <a:endParaRPr lang="en-US"/>
          </a:p>
        </p:txBody>
      </p:sp>
      <p:sp>
        <p:nvSpPr>
          <p:cNvPr id="4" name="Footer Placeholder 3"/>
          <p:cNvSpPr>
            <a:spLocks noGrp="1"/>
          </p:cNvSpPr>
          <p:nvPr>
            <p:ph type="ftr" sz="quarter" idx="11"/>
          </p:nvPr>
        </p:nvSpPr>
        <p:spPr/>
        <p:txBody>
          <a:bodyPr/>
          <a:p>
            <a:endParaRPr lang="en-US"/>
          </a:p>
        </p:txBody>
      </p:sp>
      <p:sp>
        <p:nvSpPr>
          <p:cNvPr id="5" name="Slide Number Placeholder 4"/>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fld id="{63A1C593-65D0-4073-BCC9-577B9352EA97}" type="datetimeFigureOut">
              <a:rPr lang="en-US" smtClean="0"/>
            </a:fld>
            <a:endParaRPr lang="en-US"/>
          </a:p>
        </p:txBody>
      </p:sp>
      <p:sp>
        <p:nvSpPr>
          <p:cNvPr id="3" name="Footer Placeholder 2"/>
          <p:cNvSpPr>
            <a:spLocks noGrp="1"/>
          </p:cNvSpPr>
          <p:nvPr>
            <p:ph type="ftr" sz="quarter" idx="11"/>
          </p:nvPr>
        </p:nvSpPr>
        <p:spPr/>
        <p:txBody>
          <a:bodyPr/>
          <a:p>
            <a:endParaRPr lang="en-US"/>
          </a:p>
        </p:txBody>
      </p:sp>
      <p:sp>
        <p:nvSpPr>
          <p:cNvPr id="4" name="Slide Number Placeholder 3"/>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5"/>
            <a:ext cx="617220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1026" name="Picture 3"/>
          <p:cNvPicPr>
            <a:picLocks noChangeAspect="1"/>
          </p:cNvPicPr>
          <p:nvPr/>
        </p:nvPicPr>
        <p:blipFill>
          <a:blip r:embed="rId12"/>
          <a:stretch>
            <a:fillRect/>
          </a:stretch>
        </p:blipFill>
        <p:spPr>
          <a:xfrm>
            <a:off x="-8467" y="0"/>
            <a:ext cx="12200467" cy="6858000"/>
          </a:xfrm>
          <a:prstGeom prst="rect">
            <a:avLst/>
          </a:prstGeom>
          <a:noFill/>
          <a:ln w="9525">
            <a:noFill/>
          </a:ln>
        </p:spPr>
      </p:pic>
      <p:sp>
        <p:nvSpPr>
          <p:cNvPr id="1027" name="Rectangle 3"/>
          <p:cNvSpPr>
            <a:spLocks noGrp="1"/>
          </p:cNvSpPr>
          <p:nvPr>
            <p:ph type="title"/>
          </p:nvPr>
        </p:nvSpPr>
        <p:spPr>
          <a:xfrm>
            <a:off x="609600" y="190500"/>
            <a:ext cx="10972800" cy="582613"/>
          </a:xfrm>
          <a:prstGeom prst="rect">
            <a:avLst/>
          </a:prstGeom>
          <a:noFill/>
          <a:ln w="9525">
            <a:noFill/>
          </a:ln>
        </p:spPr>
        <p:txBody>
          <a:bodyPr anchor="ctr" anchorCtr="0"/>
          <a:p>
            <a:pPr lvl="0"/>
            <a:r>
              <a:rPr lang="en-US" altLang="zh-CN" dirty="0"/>
              <a:t>Click to edit Master title style</a:t>
            </a:r>
            <a:endParaRPr lang="en-US" altLang="zh-CN" dirty="0"/>
          </a:p>
        </p:txBody>
      </p:sp>
      <p:sp>
        <p:nvSpPr>
          <p:cNvPr id="1028" name="Rectangle 4"/>
          <p:cNvSpPr>
            <a:spLocks noGrp="1"/>
          </p:cNvSpPr>
          <p:nvPr>
            <p:ph type="body" idx="1"/>
          </p:nvPr>
        </p:nvSpPr>
        <p:spPr>
          <a:xfrm>
            <a:off x="609600" y="1174750"/>
            <a:ext cx="10972800" cy="4953000"/>
          </a:xfrm>
          <a:prstGeom prst="rect">
            <a:avLst/>
          </a:prstGeom>
          <a:noFill/>
          <a:ln w="9525">
            <a:noFill/>
          </a:ln>
        </p:spPr>
        <p:txBody>
          <a:bodyPr/>
          <a:p>
            <a:pPr lvl="0"/>
            <a:r>
              <a:rPr lang="en-US" altLang="zh-CN" dirty="0"/>
              <a:t>Click to 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en-US" altLang="zh-CN" dirty="0"/>
          </a:p>
        </p:txBody>
      </p:sp>
      <p:sp>
        <p:nvSpPr>
          <p:cNvPr id="1029" name="Rectangle 5"/>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63A1C593-65D0-4073-BCC9-577B9352EA97}" type="datetimeFigureOut">
              <a:rPr lang="en-US" smtClean="0"/>
            </a:fld>
            <a:endParaRPr lang="en-US"/>
          </a:p>
        </p:txBody>
      </p:sp>
      <p:sp>
        <p:nvSpPr>
          <p:cNvPr id="1030" name="Rectangle 6"/>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endParaRPr lang="en-US"/>
          </a:p>
        </p:txBody>
      </p:sp>
      <p:sp>
        <p:nvSpPr>
          <p:cNvPr id="1031" name="Rectangle 7"/>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9B618960-8005-486C-9A75-10CB2AAC16F9}"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itchFamily="2" charset="-122"/>
        </a:defRPr>
      </a:lvl2pPr>
      <a:lvl3pPr algn="l" rtl="0" fontAlgn="base">
        <a:spcBef>
          <a:spcPct val="0"/>
        </a:spcBef>
        <a:spcAft>
          <a:spcPct val="0"/>
        </a:spcAft>
        <a:defRPr sz="3600">
          <a:solidFill>
            <a:schemeClr val="tx1"/>
          </a:solidFill>
          <a:latin typeface="Arial" panose="020B0604020202020204" pitchFamily="34" charset="0"/>
          <a:ea typeface="SimSun" pitchFamily="2" charset="-122"/>
        </a:defRPr>
      </a:lvl3pPr>
      <a:lvl4pPr algn="l" rtl="0" fontAlgn="base">
        <a:spcBef>
          <a:spcPct val="0"/>
        </a:spcBef>
        <a:spcAft>
          <a:spcPct val="0"/>
        </a:spcAft>
        <a:defRPr sz="3600">
          <a:solidFill>
            <a:schemeClr val="tx1"/>
          </a:solidFill>
          <a:latin typeface="Arial" panose="020B0604020202020204" pitchFamily="34" charset="0"/>
          <a:ea typeface="SimSun" pitchFamily="2" charset="-122"/>
        </a:defRPr>
      </a:lvl4pPr>
      <a:lvl5pPr algn="l" rtl="0" fontAlgn="base">
        <a:spcBef>
          <a:spcPct val="0"/>
        </a:spcBef>
        <a:spcAft>
          <a:spcPct val="0"/>
        </a:spcAft>
        <a:defRPr sz="3600">
          <a:solidFill>
            <a:schemeClr val="tx1"/>
          </a:solidFill>
          <a:latin typeface="Arial" panose="020B0604020202020204" pitchFamily="34" charset="0"/>
          <a:ea typeface="SimSun"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p>
            <a:r>
              <a:rPr lang="en-US">
                <a:latin typeface="Times New Roman Regular" panose="02020603050405020304" charset="0"/>
                <a:cs typeface="Times New Roman Regular" panose="02020603050405020304" charset="0"/>
                <a:sym typeface="+mn-ea"/>
              </a:rPr>
              <a:t>In the late 1990s and early 2000s, Internet usage in Pakistan was in its infancy. Limited infrastructure, low penetration rates, and a lack of digital literacy characterized this period. </a:t>
            </a:r>
            <a:endParaRPr lang="en-US">
              <a:latin typeface="Times New Roman Regular" panose="02020603050405020304" charset="0"/>
              <a:cs typeface="Times New Roman Regular" panose="02020603050405020304" charset="0"/>
              <a:sym typeface="+mn-ea"/>
            </a:endParaRPr>
          </a:p>
          <a:p>
            <a:endParaRPr lang="en-US"/>
          </a:p>
          <a:p>
            <a:r>
              <a:rPr lang="en-US">
                <a:latin typeface="Times New Roman Regular" panose="02020603050405020304" charset="0"/>
                <a:cs typeface="Times New Roman Regular" panose="02020603050405020304" charset="0"/>
                <a:sym typeface="+mn-ea"/>
              </a:rPr>
              <a:t>The Internet has become essential for communication, commerce, and education, highlighting the need for structured governance to address emerging challenges.</a:t>
            </a: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609600" y="487045"/>
            <a:ext cx="10972800" cy="5640705"/>
          </a:xfrm>
        </p:spPr>
        <p:txBody>
          <a:bodyPr/>
          <a:p>
            <a:pPr marL="0" indent="0">
              <a:buNone/>
            </a:pPr>
            <a:r>
              <a:rPr lang="en-US" sz="2800">
                <a:latin typeface="Times New Roman Regular" panose="02020603050405020304" charset="0"/>
                <a:cs typeface="Times New Roman Regular" panose="02020603050405020304" charset="0"/>
                <a:sym typeface="+mn-ea"/>
              </a:rPr>
              <a:t>UNESCO has identified the primary benefits of MIL for a society as follows: </a:t>
            </a:r>
            <a:endParaRPr lang="en-US" sz="2800">
              <a:latin typeface="Times New Roman Regular" panose="02020603050405020304" charset="0"/>
              <a:cs typeface="Times New Roman Regular" panose="02020603050405020304" charset="0"/>
            </a:endParaRPr>
          </a:p>
          <a:p>
            <a:r>
              <a:rPr lang="en-US" sz="2800">
                <a:latin typeface="Times New Roman Regular" panose="02020603050405020304" charset="0"/>
                <a:cs typeface="Times New Roman Regular" panose="02020603050405020304" charset="0"/>
                <a:sym typeface="+mn-ea"/>
              </a:rPr>
              <a:t>It promotes the protection of freedom of expression and human rights to empower all citizens to make well-informed choices and decisions.</a:t>
            </a:r>
            <a:endParaRPr lang="en-US" sz="2800">
              <a:latin typeface="Times New Roman Regular" panose="02020603050405020304" charset="0"/>
              <a:cs typeface="Times New Roman Regular" panose="02020603050405020304" charset="0"/>
            </a:endParaRPr>
          </a:p>
          <a:p>
            <a:r>
              <a:rPr lang="en-US" sz="2800">
                <a:latin typeface="Times New Roman Regular" panose="02020603050405020304" charset="0"/>
                <a:cs typeface="Times New Roman Regular" panose="02020603050405020304" charset="0"/>
                <a:sym typeface="+mn-ea"/>
              </a:rPr>
              <a:t>It provides a framework for enhancing the competencies of citizens to understand and address new challenges, opportunities, and threats by considering the profound impact of digital media, ICT, and information on all aspects of social, professional, and personal lives especially when digital media consumers are stuck to distinguish between authentic and fake information.</a:t>
            </a:r>
            <a:endParaRPr lang="en-US" sz="2800">
              <a:latin typeface="Times New Roman Regular" panose="02020603050405020304" charset="0"/>
              <a:cs typeface="Times New Roman Regular" panose="02020603050405020304" charset="0"/>
            </a:endParaRPr>
          </a:p>
          <a:p>
            <a:r>
              <a:rPr lang="en-US" sz="2800">
                <a:latin typeface="Times New Roman Regular" panose="02020603050405020304" charset="0"/>
                <a:cs typeface="Times New Roman Regular" panose="02020603050405020304" charset="0"/>
                <a:sym typeface="+mn-ea"/>
              </a:rPr>
              <a:t>It enhances the level of awareness about the role of ICT and media among citizens in a democratic society. </a:t>
            </a:r>
            <a:endParaRPr lang="en-US" sz="2800">
              <a:latin typeface="Times New Roman Regular" panose="02020603050405020304" charset="0"/>
              <a:cs typeface="Times New Roman Regular" panose="02020603050405020304" charset="0"/>
            </a:endParaRPr>
          </a:p>
          <a:p>
            <a:endParaRPr lang="en-US" sz="2800">
              <a:latin typeface="Times New Roman Regular" panose="02020603050405020304" charset="0"/>
              <a:cs typeface="Times New Roman Regular" panose="0202060305040502030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p>
            <a:r>
              <a:rPr lang="en-US" sz="2800">
                <a:latin typeface="Times New Roman Regular" panose="02020603050405020304" charset="0"/>
                <a:cs typeface="Times New Roman Regular" panose="02020603050405020304" charset="0"/>
                <a:sym typeface="+mn-ea"/>
              </a:rPr>
              <a:t>It also equips citizens with all the basic and necessary skills to use information and media content effectively. It also enables them to evaluate the source of information and production of media content in an effective and ethical way.</a:t>
            </a:r>
            <a:endParaRPr lang="en-US" sz="2800">
              <a:latin typeface="Times New Roman Regular" panose="02020603050405020304" charset="0"/>
              <a:cs typeface="Times New Roman Regular" panose="02020603050405020304" charset="0"/>
              <a:sym typeface="+mn-ea"/>
            </a:endParaRPr>
          </a:p>
          <a:p>
            <a:pPr marL="0" indent="0">
              <a:buNone/>
            </a:pPr>
            <a:endParaRPr lang="en-US" sz="2800">
              <a:latin typeface="Times New Roman Regular" panose="02020603050405020304" charset="0"/>
              <a:cs typeface="Times New Roman Regular" panose="02020603050405020304" charset="0"/>
            </a:endParaRPr>
          </a:p>
          <a:p>
            <a:r>
              <a:rPr lang="en-US" sz="2800">
                <a:latin typeface="Times New Roman Regular" panose="02020603050405020304" charset="0"/>
                <a:cs typeface="Times New Roman Regular" panose="02020603050405020304" charset="0"/>
                <a:sym typeface="+mn-ea"/>
              </a:rPr>
              <a:t>It also enables intuitions in return to increase the demand for improved content, authentic information, media products, intercultural exchange and dialogue to foster peace and sustainable development at national and international level.</a:t>
            </a:r>
            <a:endParaRPr lang="en-US" sz="2800">
              <a:latin typeface="Times New Roman Regular" panose="02020603050405020304" charset="0"/>
              <a:cs typeface="Times New Roman Regular" panose="02020603050405020304" charset="0"/>
            </a:endParaRPr>
          </a:p>
          <a:p>
            <a:endParaRPr lang="en-US" sz="2800">
              <a:latin typeface="Times New Roman Regular" panose="02020603050405020304" charset="0"/>
              <a:cs typeface="Times New Roman Regular" panose="0202060305040502030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609600" y="220980"/>
            <a:ext cx="10972800" cy="2905760"/>
          </a:xfrm>
        </p:spPr>
        <p:txBody>
          <a:bodyPr/>
          <a:p>
            <a:pPr algn="ctr"/>
            <a:br>
              <a:rPr lang="en-US">
                <a:latin typeface="Times New Roman Regular" panose="02020603050405020304" charset="0"/>
                <a:cs typeface="Times New Roman Regular" panose="02020603050405020304" charset="0"/>
                <a:sym typeface="+mn-ea"/>
              </a:rPr>
            </a:br>
            <a:r>
              <a:rPr lang="en-US" b="1">
                <a:latin typeface="Times New Roman Bold" panose="02020603050405020304" charset="0"/>
                <a:cs typeface="Times New Roman Bold" panose="02020603050405020304" charset="0"/>
                <a:sym typeface="+mn-ea"/>
              </a:rPr>
              <a:t>UNESCO’s PROJECT</a:t>
            </a:r>
            <a:br>
              <a:rPr lang="en-US" b="1">
                <a:latin typeface="Times New Roman Bold" panose="02020603050405020304" charset="0"/>
                <a:cs typeface="Times New Roman Bold" panose="02020603050405020304" charset="0"/>
                <a:sym typeface="+mn-ea"/>
              </a:rPr>
            </a:br>
            <a:r>
              <a:rPr lang="en-US" b="1">
                <a:latin typeface="Times New Roman Bold" panose="02020603050405020304" charset="0"/>
                <a:cs typeface="Times New Roman Bold" panose="02020603050405020304" charset="0"/>
                <a:sym typeface="+mn-ea"/>
              </a:rPr>
              <a:t>STRENGTHENING MIL POLICY FRAMEWORK IN PAKISTAN </a:t>
            </a:r>
            <a:br>
              <a:rPr lang="en-US" b="1">
                <a:latin typeface="Times New Roman Bold" panose="02020603050405020304" charset="0"/>
                <a:cs typeface="Times New Roman Bold" panose="02020603050405020304" charset="0"/>
              </a:rPr>
            </a:br>
            <a:endParaRPr lang="en-US" b="1">
              <a:latin typeface="Times New Roman Bold" panose="02020603050405020304" charset="0"/>
              <a:cs typeface="Times New Roman Bold" panose="02020603050405020304" charset="0"/>
            </a:endParaRPr>
          </a:p>
        </p:txBody>
      </p:sp>
      <p:sp>
        <p:nvSpPr>
          <p:cNvPr id="3" name="Content Placeholder 2"/>
          <p:cNvSpPr>
            <a:spLocks noGrp="1"/>
          </p:cNvSpPr>
          <p:nvPr>
            <p:ph idx="1"/>
          </p:nvPr>
        </p:nvSpPr>
        <p:spPr>
          <a:xfrm>
            <a:off x="609600" y="3725545"/>
            <a:ext cx="10972800" cy="2402205"/>
          </a:xfrm>
        </p:spPr>
        <p:txBody>
          <a:bodyPr/>
          <a:p>
            <a:r>
              <a:rPr lang="en-US" sz="3600">
                <a:latin typeface="Times New Roman Regular" panose="02020603050405020304" charset="0"/>
                <a:cs typeface="Times New Roman Regular" panose="02020603050405020304" charset="0"/>
              </a:rPr>
              <a:t>Ministry of Information andd Broadcasting</a:t>
            </a:r>
            <a:br>
              <a:rPr lang="en-US" sz="3600">
                <a:latin typeface="Times New Roman Regular" panose="02020603050405020304" charset="0"/>
                <a:cs typeface="Times New Roman Regular" panose="02020603050405020304" charset="0"/>
              </a:rPr>
            </a:br>
            <a:r>
              <a:rPr lang="en-US" sz="3600">
                <a:latin typeface="Times New Roman Regular" panose="02020603050405020304" charset="0"/>
                <a:cs typeface="Times New Roman Regular" panose="02020603050405020304" charset="0"/>
              </a:rPr>
              <a:t>Ministry of Planning, Development and Special Initiatives </a:t>
            </a:r>
            <a:endParaRPr lang="en-US" sz="3600">
              <a:latin typeface="Times New Roman Regular" panose="02020603050405020304" charset="0"/>
              <a:cs typeface="Times New Roman Regular" panose="0202060305040502030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609600" y="190500"/>
            <a:ext cx="10972800" cy="715645"/>
          </a:xfrm>
        </p:spPr>
        <p:txBody>
          <a:bodyPr/>
          <a:p>
            <a:pPr algn="ctr"/>
            <a:r>
              <a:rPr lang="en-US" b="1">
                <a:latin typeface="Times New Roman Bold" panose="02020603050405020304" charset="0"/>
                <a:cs typeface="Times New Roman Bold" panose="02020603050405020304" charset="0"/>
              </a:rPr>
              <a:t>OBJECTIVES</a:t>
            </a:r>
            <a:endParaRPr lang="en-US" b="1">
              <a:latin typeface="Times New Roman Bold" panose="02020603050405020304" charset="0"/>
              <a:cs typeface="Times New Roman Bold" panose="02020603050405020304" charset="0"/>
            </a:endParaRPr>
          </a:p>
        </p:txBody>
      </p:sp>
      <p:sp>
        <p:nvSpPr>
          <p:cNvPr id="3" name="Content Placeholder 2"/>
          <p:cNvSpPr>
            <a:spLocks noGrp="1"/>
          </p:cNvSpPr>
          <p:nvPr>
            <p:ph idx="1"/>
          </p:nvPr>
        </p:nvSpPr>
        <p:spPr/>
        <p:txBody>
          <a:bodyPr/>
          <a:p>
            <a:r>
              <a:rPr lang="en-US" sz="3600">
                <a:latin typeface="Times New Roman Regular" panose="02020603050405020304" charset="0"/>
                <a:cs typeface="Times New Roman Regular" panose="02020603050405020304" charset="0"/>
              </a:rPr>
              <a:t>To help key stakeholders, including policymakers, civil society, youth, media professionals, and academics, understand the importance of Media and Information Literacy (MIL) in creating informed and responsible societies.</a:t>
            </a:r>
            <a:endParaRPr lang="en-US" sz="3600">
              <a:latin typeface="Times New Roman Regular" panose="02020603050405020304" charset="0"/>
              <a:cs typeface="Times New Roman Regular" panose="02020603050405020304" charset="0"/>
            </a:endParaRPr>
          </a:p>
          <a:p>
            <a:r>
              <a:rPr lang="en-US" sz="3600">
                <a:latin typeface="Times New Roman Regular" panose="02020603050405020304" charset="0"/>
                <a:cs typeface="Times New Roman Regular" panose="02020603050405020304" charset="0"/>
              </a:rPr>
              <a:t>To gather inputs from key stakeholders for developing the Strategic Framework for MIL in Pakistan ensuring inclusivity through diverse representation. </a:t>
            </a:r>
            <a:endParaRPr lang="en-US" sz="3600">
              <a:latin typeface="Times New Roman Regular" panose="02020603050405020304" charset="0"/>
              <a:cs typeface="Times New Roman Regular" panose="0202060305040502030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p>
            <a:r>
              <a:rPr lang="en-US">
                <a:latin typeface="Times New Roman Regular" panose="02020603050405020304" charset="0"/>
                <a:cs typeface="Times New Roman Regular" panose="02020603050405020304" charset="0"/>
                <a:sym typeface="+mn-ea"/>
              </a:rPr>
              <a:t>Consultations with all stakeholders</a:t>
            </a:r>
            <a:br>
              <a:rPr lang="en-US">
                <a:latin typeface="Times New Roman Regular" panose="02020603050405020304" charset="0"/>
                <a:cs typeface="Times New Roman Regular" panose="02020603050405020304" charset="0"/>
                <a:sym typeface="+mn-ea"/>
              </a:rPr>
            </a:br>
            <a:r>
              <a:rPr lang="en-US">
                <a:latin typeface="Times New Roman Regular" panose="02020603050405020304" charset="0"/>
                <a:cs typeface="Times New Roman Regular" panose="02020603050405020304" charset="0"/>
                <a:sym typeface="+mn-ea"/>
              </a:rPr>
              <a:t>in Lahore, Karachi, Quetta, Peshawar</a:t>
            </a:r>
            <a:endParaRPr lang="en-US">
              <a:latin typeface="Times New Roman Regular" panose="02020603050405020304" charset="0"/>
              <a:cs typeface="Times New Roman Regular" panose="02020603050405020304" charset="0"/>
            </a:endParaRPr>
          </a:p>
          <a:p>
            <a:pPr marL="0" indent="0">
              <a:buNone/>
            </a:pPr>
            <a:r>
              <a:rPr lang="en-US">
                <a:latin typeface="Times New Roman Regular" panose="02020603050405020304" charset="0"/>
                <a:cs typeface="Times New Roman Regular" panose="02020603050405020304" charset="0"/>
                <a:sym typeface="+mn-ea"/>
              </a:rPr>
              <a:t> </a:t>
            </a:r>
            <a:endParaRPr lang="en-US">
              <a:latin typeface="Times New Roman Regular" panose="02020603050405020304" charset="0"/>
              <a:cs typeface="Times New Roman Regular" panose="02020603050405020304" charset="0"/>
            </a:endParaRPr>
          </a:p>
          <a:p>
            <a:r>
              <a:rPr lang="en-US">
                <a:latin typeface="Times New Roman Regular" panose="02020603050405020304" charset="0"/>
                <a:cs typeface="Times New Roman Regular" panose="02020603050405020304" charset="0"/>
                <a:sym typeface="+mn-ea"/>
              </a:rPr>
              <a:t>3 Districts Swat, Sukkher &amp; Bahawalpur </a:t>
            </a:r>
            <a:endParaRPr lang="en-US">
              <a:latin typeface="Times New Roman Regular" panose="02020603050405020304" charset="0"/>
              <a:cs typeface="Times New Roman Regular" panose="02020603050405020304" charset="0"/>
            </a:endParaRPr>
          </a:p>
          <a:p>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p>
            <a:pPr marL="0" indent="0">
              <a:buNone/>
            </a:pPr>
            <a:r>
              <a:rPr lang="en-US">
                <a:latin typeface="Times New Roman Regular" panose="02020603050405020304" charset="0"/>
                <a:cs typeface="Times New Roman Regular" panose="02020603050405020304" charset="0"/>
              </a:rPr>
              <a:t>3 Capacity Building Workshops For</a:t>
            </a:r>
            <a:endParaRPr lang="en-US">
              <a:latin typeface="Times New Roman Regular" panose="02020603050405020304" charset="0"/>
              <a:cs typeface="Times New Roman Regular" panose="02020603050405020304" charset="0"/>
            </a:endParaRPr>
          </a:p>
          <a:p>
            <a:r>
              <a:rPr lang="en-US">
                <a:latin typeface="Times New Roman Regular" panose="02020603050405020304" charset="0"/>
                <a:cs typeface="Times New Roman Regular" panose="02020603050405020304" charset="0"/>
              </a:rPr>
              <a:t>Policy Makers</a:t>
            </a:r>
            <a:endParaRPr lang="en-US">
              <a:latin typeface="Times New Roman Regular" panose="02020603050405020304" charset="0"/>
              <a:cs typeface="Times New Roman Regular" panose="02020603050405020304" charset="0"/>
            </a:endParaRPr>
          </a:p>
          <a:p>
            <a:r>
              <a:rPr lang="en-US">
                <a:latin typeface="Times New Roman Regular" panose="02020603050405020304" charset="0"/>
                <a:cs typeface="Times New Roman Regular" panose="02020603050405020304" charset="0"/>
              </a:rPr>
              <a:t>Media Persons</a:t>
            </a:r>
            <a:endParaRPr lang="en-US">
              <a:latin typeface="Times New Roman Regular" panose="02020603050405020304" charset="0"/>
              <a:cs typeface="Times New Roman Regular" panose="02020603050405020304" charset="0"/>
            </a:endParaRPr>
          </a:p>
          <a:p>
            <a:r>
              <a:rPr lang="en-US">
                <a:latin typeface="Times New Roman Regular" panose="02020603050405020304" charset="0"/>
                <a:cs typeface="Times New Roman Regular" panose="02020603050405020304" charset="0"/>
              </a:rPr>
              <a:t>Academics</a:t>
            </a:r>
            <a:endParaRPr lang="en-US">
              <a:latin typeface="Times New Roman Regular" panose="02020603050405020304" charset="0"/>
              <a:cs typeface="Times New Roman Regular" panose="02020603050405020304" charset="0"/>
            </a:endParaRPr>
          </a:p>
          <a:p>
            <a:endParaRPr lang="en-US">
              <a:latin typeface="Times New Roman Regular" panose="02020603050405020304" charset="0"/>
              <a:cs typeface="Times New Roman Regular" panose="02020603050405020304" charset="0"/>
            </a:endParaRPr>
          </a:p>
          <a:p>
            <a:pPr marL="0" indent="0">
              <a:buNone/>
            </a:pPr>
            <a:r>
              <a:rPr lang="en-US">
                <a:latin typeface="Times New Roman Regular" panose="02020603050405020304" charset="0"/>
                <a:cs typeface="Times New Roman Regular" panose="02020603050405020304" charset="0"/>
              </a:rPr>
              <a:t>1 National Dialogue in Islamabad </a:t>
            </a:r>
            <a:endParaRPr lang="en-US">
              <a:latin typeface="Times New Roman Regular" panose="02020603050405020304" charset="0"/>
              <a:cs typeface="Times New Roman Regular" panose="02020603050405020304" charset="0"/>
            </a:endParaRPr>
          </a:p>
          <a:p>
            <a:pPr marL="0" indent="0">
              <a:buNone/>
            </a:pPr>
            <a:r>
              <a:rPr lang="en-US">
                <a:latin typeface="Times New Roman Regular" panose="02020603050405020304" charset="0"/>
                <a:cs typeface="Times New Roman Regular" panose="02020603050405020304" charset="0"/>
              </a:rPr>
              <a:t>Policy Framework will be launched </a:t>
            </a:r>
            <a:endParaRPr lang="en-US">
              <a:latin typeface="Times New Roman Regular" panose="02020603050405020304" charset="0"/>
              <a:cs typeface="Times New Roman Regular" panose="02020603050405020304" charset="0"/>
            </a:endParaRPr>
          </a:p>
          <a:p>
            <a:endParaRPr lang="en-US">
              <a:latin typeface="Times New Roman Regular" panose="02020603050405020304" charset="0"/>
              <a:cs typeface="Times New Roman Regular" panose="0202060305040502030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pPr algn="ctr"/>
            <a:r>
              <a:rPr lang="en-US" sz="4000">
                <a:latin typeface="Times New Roman Regular" panose="02020603050405020304" charset="0"/>
                <a:cs typeface="Times New Roman Regular" panose="02020603050405020304" charset="0"/>
                <a:sym typeface="+mn-ea"/>
              </a:rPr>
              <a:t>Strategy Goals</a:t>
            </a:r>
            <a:endParaRPr lang="en-US" sz="4000">
              <a:latin typeface="Times New Roman Regular" panose="02020603050405020304" charset="0"/>
              <a:cs typeface="Times New Roman Regular" panose="02020603050405020304" charset="0"/>
            </a:endParaRPr>
          </a:p>
        </p:txBody>
      </p:sp>
      <p:sp>
        <p:nvSpPr>
          <p:cNvPr id="3" name="Content Placeholder 2"/>
          <p:cNvSpPr>
            <a:spLocks noGrp="1"/>
          </p:cNvSpPr>
          <p:nvPr>
            <p:ph idx="1"/>
          </p:nvPr>
        </p:nvSpPr>
        <p:spPr>
          <a:xfrm>
            <a:off x="609600" y="1174750"/>
            <a:ext cx="10972800" cy="4953000"/>
          </a:xfrm>
        </p:spPr>
        <p:txBody>
          <a:bodyPr/>
          <a:p>
            <a:r>
              <a:rPr lang="en-US" sz="2000">
                <a:latin typeface="Times New Roman Regular" panose="02020603050405020304" charset="0"/>
                <a:cs typeface="Times New Roman Regular" panose="02020603050405020304" charset="0"/>
                <a:sym typeface="+mn-ea"/>
              </a:rPr>
              <a:t>Knowledge Based Society</a:t>
            </a:r>
            <a:endParaRPr lang="en-US" sz="2000">
              <a:latin typeface="Times New Roman Regular" panose="02020603050405020304" charset="0"/>
              <a:cs typeface="Times New Roman Regular" panose="02020603050405020304" charset="0"/>
            </a:endParaRPr>
          </a:p>
          <a:p>
            <a:r>
              <a:rPr lang="en-US" sz="2000">
                <a:latin typeface="Times New Roman Regular" panose="02020603050405020304" charset="0"/>
                <a:cs typeface="Times New Roman Regular" panose="02020603050405020304" charset="0"/>
                <a:sym typeface="+mn-ea"/>
              </a:rPr>
              <a:t>Culture and Linguage Diversity</a:t>
            </a:r>
            <a:endParaRPr lang="en-US" sz="2000">
              <a:latin typeface="Times New Roman Regular" panose="02020603050405020304" charset="0"/>
              <a:cs typeface="Times New Roman Regular" panose="02020603050405020304" charset="0"/>
            </a:endParaRPr>
          </a:p>
          <a:p>
            <a:r>
              <a:rPr lang="en-US" sz="2000">
                <a:latin typeface="Times New Roman Regular" panose="02020603050405020304" charset="0"/>
                <a:cs typeface="Times New Roman Regular" panose="02020603050405020304" charset="0"/>
                <a:sym typeface="+mn-ea"/>
              </a:rPr>
              <a:t>Gender Equality</a:t>
            </a:r>
            <a:endParaRPr lang="en-US" sz="2000">
              <a:latin typeface="Times New Roman Regular" panose="02020603050405020304" charset="0"/>
              <a:cs typeface="Times New Roman Regular" panose="02020603050405020304" charset="0"/>
            </a:endParaRPr>
          </a:p>
          <a:p>
            <a:r>
              <a:rPr lang="en-US" sz="2000">
                <a:latin typeface="Times New Roman Regular" panose="02020603050405020304" charset="0"/>
                <a:cs typeface="Times New Roman Regular" panose="02020603050405020304" charset="0"/>
                <a:sym typeface="+mn-ea"/>
              </a:rPr>
              <a:t>MIL in Education</a:t>
            </a:r>
            <a:endParaRPr lang="en-US" sz="2000">
              <a:latin typeface="Times New Roman Regular" panose="02020603050405020304" charset="0"/>
              <a:cs typeface="Times New Roman Regular" panose="02020603050405020304" charset="0"/>
            </a:endParaRPr>
          </a:p>
          <a:p>
            <a:r>
              <a:rPr lang="en-US" sz="2000">
                <a:latin typeface="Times New Roman Regular" panose="02020603050405020304" charset="0"/>
                <a:cs typeface="Times New Roman Regular" panose="02020603050405020304" charset="0"/>
                <a:sym typeface="+mn-ea"/>
              </a:rPr>
              <a:t>(a) Formal </a:t>
            </a:r>
            <a:endParaRPr lang="en-US" sz="2000">
              <a:latin typeface="Times New Roman Regular" panose="02020603050405020304" charset="0"/>
              <a:cs typeface="Times New Roman Regular" panose="02020603050405020304" charset="0"/>
            </a:endParaRPr>
          </a:p>
          <a:p>
            <a:r>
              <a:rPr lang="en-US" sz="2000">
                <a:latin typeface="Times New Roman Regular" panose="02020603050405020304" charset="0"/>
                <a:cs typeface="Times New Roman Regular" panose="02020603050405020304" charset="0"/>
                <a:sym typeface="+mn-ea"/>
              </a:rPr>
              <a:t>(b) Non-Formal </a:t>
            </a:r>
            <a:endParaRPr lang="en-US" sz="2000">
              <a:latin typeface="Times New Roman Regular" panose="02020603050405020304" charset="0"/>
              <a:cs typeface="Times New Roman Regular" panose="02020603050405020304" charset="0"/>
            </a:endParaRPr>
          </a:p>
          <a:p>
            <a:r>
              <a:rPr lang="en-US" sz="2000">
                <a:latin typeface="Times New Roman Regular" panose="02020603050405020304" charset="0"/>
                <a:cs typeface="Times New Roman Regular" panose="02020603050405020304" charset="0"/>
                <a:sym typeface="+mn-ea"/>
              </a:rPr>
              <a:t>(c) MIL as Life Long Learning</a:t>
            </a:r>
            <a:endParaRPr lang="en-US" sz="2000">
              <a:latin typeface="Times New Roman Regular" panose="02020603050405020304" charset="0"/>
              <a:cs typeface="Times New Roman Regular" panose="02020603050405020304" charset="0"/>
            </a:endParaRPr>
          </a:p>
          <a:p>
            <a:r>
              <a:rPr lang="en-US" sz="2000">
                <a:latin typeface="Times New Roman Regular" panose="02020603050405020304" charset="0"/>
                <a:cs typeface="Times New Roman Regular" panose="02020603050405020304" charset="0"/>
                <a:sym typeface="+mn-ea"/>
              </a:rPr>
              <a:t>Democracy, Development and Good Governance </a:t>
            </a:r>
            <a:endParaRPr lang="en-US" sz="2000">
              <a:latin typeface="Times New Roman Regular" panose="02020603050405020304" charset="0"/>
              <a:cs typeface="Times New Roman Regular" panose="02020603050405020304" charset="0"/>
            </a:endParaRPr>
          </a:p>
          <a:p>
            <a:r>
              <a:rPr lang="en-US" sz="2000">
                <a:latin typeface="Times New Roman Regular" panose="02020603050405020304" charset="0"/>
                <a:cs typeface="Times New Roman Regular" panose="02020603050405020304" charset="0"/>
                <a:sym typeface="+mn-ea"/>
              </a:rPr>
              <a:t>Peace and Cohesion</a:t>
            </a:r>
            <a:endParaRPr lang="en-US" sz="2000">
              <a:latin typeface="Times New Roman Regular" panose="02020603050405020304" charset="0"/>
              <a:cs typeface="Times New Roman Regular" panose="02020603050405020304" charset="0"/>
            </a:endParaRPr>
          </a:p>
          <a:p>
            <a:r>
              <a:rPr lang="en-US" sz="2000">
                <a:latin typeface="Times New Roman Regular" panose="02020603050405020304" charset="0"/>
                <a:cs typeface="Times New Roman Regular" panose="02020603050405020304" charset="0"/>
                <a:sym typeface="+mn-ea"/>
              </a:rPr>
              <a:t>Fundamental Rights</a:t>
            </a:r>
            <a:endParaRPr lang="en-US" sz="2000">
              <a:latin typeface="Times New Roman Regular" panose="02020603050405020304" charset="0"/>
              <a:cs typeface="Times New Roman Regular" panose="02020603050405020304" charset="0"/>
            </a:endParaRPr>
          </a:p>
          <a:p>
            <a:r>
              <a:rPr lang="en-US" sz="2000">
                <a:latin typeface="Times New Roman Regular" panose="02020603050405020304" charset="0"/>
                <a:cs typeface="Times New Roman Regular" panose="02020603050405020304" charset="0"/>
                <a:sym typeface="+mn-ea"/>
              </a:rPr>
              <a:t>Media Development</a:t>
            </a:r>
            <a:endParaRPr lang="en-US" sz="2000">
              <a:latin typeface="Times New Roman Regular" panose="02020603050405020304" charset="0"/>
              <a:cs typeface="Times New Roman Regular" panose="02020603050405020304" charset="0"/>
            </a:endParaRPr>
          </a:p>
          <a:p>
            <a:r>
              <a:rPr lang="en-US" sz="2000">
                <a:latin typeface="Times New Roman Regular" panose="02020603050405020304" charset="0"/>
                <a:cs typeface="Times New Roman Regular" panose="02020603050405020304" charset="0"/>
                <a:sym typeface="+mn-ea"/>
              </a:rPr>
              <a:t>Disinformation/Access to Information</a:t>
            </a:r>
            <a:endParaRPr lang="en-US" sz="2000">
              <a:latin typeface="Times New Roman Regular" panose="02020603050405020304" charset="0"/>
              <a:cs typeface="Times New Roman Regular" panose="02020603050405020304" charset="0"/>
            </a:endParaRPr>
          </a:p>
          <a:p>
            <a:r>
              <a:rPr lang="en-US" sz="2000">
                <a:latin typeface="Times New Roman Regular" panose="02020603050405020304" charset="0"/>
                <a:cs typeface="Times New Roman Regular" panose="02020603050405020304" charset="0"/>
                <a:sym typeface="+mn-ea"/>
              </a:rPr>
              <a:t>Media Literacy and Cyber Security </a:t>
            </a:r>
            <a:endParaRPr lang="en-US" sz="2000">
              <a:latin typeface="Times New Roman Regular" panose="02020603050405020304" charset="0"/>
              <a:cs typeface="Times New Roman Regular" panose="0202060305040502030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609600" y="293370"/>
            <a:ext cx="10972800" cy="582613"/>
          </a:xfrm>
        </p:spPr>
        <p:txBody>
          <a:bodyPr/>
          <a:p>
            <a:pPr algn="ctr"/>
            <a:r>
              <a:rPr lang="en-US" sz="4000">
                <a:latin typeface="Times New Roman Regular" panose="02020603050405020304" charset="0"/>
                <a:cs typeface="Times New Roman Regular" panose="02020603050405020304" charset="0"/>
              </a:rPr>
              <a:t>EXPECTATIONS TODAY </a:t>
            </a:r>
            <a:endParaRPr lang="en-US" sz="4000">
              <a:latin typeface="Times New Roman Regular" panose="02020603050405020304" charset="0"/>
              <a:cs typeface="Times New Roman Regular" panose="02020603050405020304" charset="0"/>
            </a:endParaRPr>
          </a:p>
        </p:txBody>
      </p:sp>
      <p:sp>
        <p:nvSpPr>
          <p:cNvPr id="3" name="Content Placeholder 2"/>
          <p:cNvSpPr>
            <a:spLocks noGrp="1"/>
          </p:cNvSpPr>
          <p:nvPr>
            <p:ph idx="1"/>
          </p:nvPr>
        </p:nvSpPr>
        <p:spPr/>
        <p:txBody>
          <a:bodyPr/>
          <a:p>
            <a:pPr marL="0" indent="0">
              <a:buNone/>
            </a:pPr>
            <a:endParaRPr lang="en-US">
              <a:latin typeface="Times New Roman Regular" panose="02020603050405020304" charset="0"/>
              <a:cs typeface="Times New Roman Regular" panose="02020603050405020304" charset="0"/>
              <a:sym typeface="+mn-ea"/>
            </a:endParaRPr>
          </a:p>
          <a:p>
            <a:pPr marL="0" indent="0">
              <a:buNone/>
            </a:pPr>
            <a:r>
              <a:rPr lang="en-US">
                <a:latin typeface="Times New Roman Regular" panose="02020603050405020304" charset="0"/>
                <a:cs typeface="Times New Roman Regular" panose="02020603050405020304" charset="0"/>
                <a:sym typeface="+mn-ea"/>
              </a:rPr>
              <a:t>Outcomes/ Recommendations</a:t>
            </a:r>
            <a:endParaRPr lang="en-US">
              <a:latin typeface="Times New Roman Regular" panose="02020603050405020304" charset="0"/>
              <a:cs typeface="Times New Roman Regular" panose="02020603050405020304" charset="0"/>
              <a:sym typeface="+mn-ea"/>
            </a:endParaRPr>
          </a:p>
          <a:p>
            <a:r>
              <a:rPr lang="en-US">
                <a:latin typeface="Times New Roman Regular" panose="02020603050405020304" charset="0"/>
                <a:cs typeface="Times New Roman Regular" panose="02020603050405020304" charset="0"/>
                <a:sym typeface="+mn-ea"/>
              </a:rPr>
              <a:t>Government</a:t>
            </a:r>
            <a:endParaRPr lang="en-US">
              <a:latin typeface="Times New Roman Regular" panose="02020603050405020304" charset="0"/>
              <a:cs typeface="Times New Roman Regular" panose="02020603050405020304" charset="0"/>
            </a:endParaRPr>
          </a:p>
          <a:p>
            <a:r>
              <a:rPr lang="en-US">
                <a:latin typeface="Times New Roman Regular" panose="02020603050405020304" charset="0"/>
                <a:cs typeface="Times New Roman Regular" panose="02020603050405020304" charset="0"/>
                <a:sym typeface="+mn-ea"/>
              </a:rPr>
              <a:t>Educational Institutions</a:t>
            </a:r>
            <a:endParaRPr lang="en-US">
              <a:latin typeface="Times New Roman Regular" panose="02020603050405020304" charset="0"/>
              <a:cs typeface="Times New Roman Regular" panose="02020603050405020304" charset="0"/>
            </a:endParaRPr>
          </a:p>
          <a:p>
            <a:r>
              <a:rPr lang="en-US">
                <a:latin typeface="Times New Roman Regular" panose="02020603050405020304" charset="0"/>
                <a:cs typeface="Times New Roman Regular" panose="02020603050405020304" charset="0"/>
                <a:sym typeface="+mn-ea"/>
              </a:rPr>
              <a:t>Media Organiznations</a:t>
            </a:r>
            <a:endParaRPr lang="en-US">
              <a:latin typeface="Times New Roman Regular" panose="02020603050405020304" charset="0"/>
              <a:cs typeface="Times New Roman Regular" panose="02020603050405020304" charset="0"/>
            </a:endParaRPr>
          </a:p>
          <a:p>
            <a:r>
              <a:rPr lang="en-US">
                <a:latin typeface="Times New Roman Regular" panose="02020603050405020304" charset="0"/>
                <a:cs typeface="Times New Roman Regular" panose="02020603050405020304" charset="0"/>
                <a:sym typeface="+mn-ea"/>
              </a:rPr>
              <a:t>Civil Society and NGOs</a:t>
            </a:r>
            <a:endParaRPr lang="en-US">
              <a:latin typeface="Times New Roman Regular" panose="02020603050405020304" charset="0"/>
              <a:cs typeface="Times New Roman Regular" panose="02020603050405020304" charset="0"/>
            </a:endParaRPr>
          </a:p>
          <a:p>
            <a:pPr marL="0" indent="0">
              <a:buNone/>
            </a:pPr>
            <a:endParaRPr lang="en-US">
              <a:latin typeface="Times New Roman Regular" panose="02020603050405020304" charset="0"/>
              <a:cs typeface="Times New Roman Regular" panose="0202060305040502030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p>
            <a:pPr marL="0" indent="0" algn="ctr">
              <a:buNone/>
            </a:pPr>
            <a:r>
              <a:rPr lang="en-US" sz="4000">
                <a:latin typeface="Times New Roman Regular" panose="02020603050405020304" charset="0"/>
                <a:cs typeface="Times New Roman Regular" panose="02020603050405020304" charset="0"/>
              </a:rPr>
              <a:t>Try to Regulate/Control Media/Social Media </a:t>
            </a:r>
            <a:endParaRPr lang="en-US" sz="4000">
              <a:latin typeface="Times New Roman Regular" panose="02020603050405020304" charset="0"/>
              <a:cs typeface="Times New Roman Regular" panose="02020603050405020304" charset="0"/>
            </a:endParaRPr>
          </a:p>
          <a:p>
            <a:pPr marL="0" indent="0" algn="l">
              <a:buNone/>
            </a:pPr>
            <a:r>
              <a:rPr lang="en-US" sz="4000">
                <a:latin typeface="Times New Roman Regular" panose="02020603050405020304" charset="0"/>
                <a:cs typeface="Times New Roman Regular" panose="02020603050405020304" charset="0"/>
              </a:rPr>
              <a:t> </a:t>
            </a:r>
            <a:endParaRPr lang="en-US" sz="4000">
              <a:latin typeface="Times New Roman Regular" panose="02020603050405020304" charset="0"/>
              <a:cs typeface="Times New Roman Regular" panose="02020603050405020304" charset="0"/>
            </a:endParaRPr>
          </a:p>
          <a:p>
            <a:pPr marL="0" indent="0" algn="l">
              <a:buNone/>
            </a:pPr>
            <a:r>
              <a:rPr lang="en-US" altLang="en-US" sz="2000" b="1">
                <a:latin typeface="Times New Roman Bold" panose="02020603050405020304" charset="0"/>
                <a:cs typeface="Times New Roman Bold" panose="02020603050405020304" charset="0"/>
                <a:sym typeface="+mn-ea"/>
              </a:rPr>
              <a:t>PREVENTION OF ELECTRONIC CRIMES ACT (PECA) 2016</a:t>
            </a:r>
            <a:endParaRPr lang="en-US" altLang="en-US" sz="2000" b="1">
              <a:latin typeface="Times New Roman Bold" panose="02020603050405020304" charset="0"/>
              <a:cs typeface="Times New Roman Bold" panose="02020603050405020304" charset="0"/>
              <a:sym typeface="+mn-ea"/>
            </a:endParaRPr>
          </a:p>
          <a:p>
            <a:pPr marL="0" indent="0" algn="l">
              <a:buNone/>
            </a:pPr>
            <a:r>
              <a:rPr lang="en-US" altLang="en-US" sz="2000" b="1">
                <a:latin typeface="Times New Roman Bold" panose="02020603050405020304" charset="0"/>
                <a:cs typeface="Times New Roman Bold" panose="02020603050405020304" charset="0"/>
                <a:sym typeface="+mn-ea"/>
              </a:rPr>
              <a:t>PECA ORDINANCE 2022</a:t>
            </a:r>
            <a:endParaRPr lang="en-US" altLang="en-US" sz="2000" b="1">
              <a:latin typeface="Times New Roman Bold" panose="02020603050405020304" charset="0"/>
              <a:cs typeface="Times New Roman Bold" panose="02020603050405020304" charset="0"/>
              <a:sym typeface="+mn-ea"/>
            </a:endParaRPr>
          </a:p>
          <a:p>
            <a:pPr marL="0" indent="0" algn="l">
              <a:buNone/>
            </a:pPr>
            <a:r>
              <a:rPr lang="en-US" sz="2000" b="1">
                <a:latin typeface="Times New Roman Bold" panose="02020603050405020304" charset="0"/>
                <a:cs typeface="Times New Roman Bold" panose="02020603050405020304" charset="0"/>
                <a:sym typeface="+mn-ea"/>
              </a:rPr>
              <a:t>PECA A</a:t>
            </a:r>
            <a:r>
              <a:rPr lang="en-US" altLang="en-US" sz="2000" b="1">
                <a:latin typeface="Times New Roman Bold" panose="02020603050405020304" charset="0"/>
                <a:cs typeface="Times New Roman Bold" panose="02020603050405020304" charset="0"/>
                <a:sym typeface="+mn-ea"/>
              </a:rPr>
              <a:t>MENDMENT BILL 2024</a:t>
            </a:r>
            <a:endParaRPr lang="en-US" altLang="en-US" sz="2000" b="1">
              <a:latin typeface="Times New Roman Bold" panose="02020603050405020304" charset="0"/>
              <a:cs typeface="Times New Roman Bold" panose="02020603050405020304" charset="0"/>
              <a:sym typeface="+mn-ea"/>
            </a:endParaRPr>
          </a:p>
          <a:p>
            <a:pPr marL="0" indent="0" algn="l">
              <a:buNone/>
            </a:pPr>
            <a:r>
              <a:rPr lang="en-US" sz="2000" b="1">
                <a:latin typeface="Times New Roman Bold" panose="02020603050405020304" charset="0"/>
                <a:cs typeface="Times New Roman Bold" panose="02020603050405020304" charset="0"/>
                <a:sym typeface="+mn-ea"/>
              </a:rPr>
              <a:t>NATIONAL CYBER CRIME INVESTIGATION AGENCY</a:t>
            </a:r>
            <a:endParaRPr lang="en-US" sz="2000" b="1">
              <a:latin typeface="Times New Roman Bold" panose="02020603050405020304" charset="0"/>
              <a:cs typeface="Times New Roman Bold" panose="02020603050405020304" charset="0"/>
              <a:sym typeface="+mn-ea"/>
            </a:endParaRPr>
          </a:p>
          <a:p>
            <a:pPr marL="0" indent="0" algn="l">
              <a:buNone/>
            </a:pPr>
            <a:r>
              <a:rPr lang="en-US" sz="2000" b="1">
                <a:latin typeface="Times New Roman Bold" panose="02020603050405020304" charset="0"/>
                <a:cs typeface="Times New Roman Bold" panose="02020603050405020304" charset="0"/>
                <a:sym typeface="+mn-ea"/>
              </a:rPr>
              <a:t>CYBER SECURITY POLICY 2021</a:t>
            </a:r>
            <a:br>
              <a:rPr lang="en-US" sz="2000" b="1">
                <a:latin typeface="Times New Roman Bold" panose="02020603050405020304" charset="0"/>
                <a:cs typeface="Times New Roman Bold" panose="02020603050405020304" charset="0"/>
                <a:sym typeface="+mn-ea"/>
              </a:rPr>
            </a:br>
            <a:endParaRPr lang="en-US" altLang="en-US" sz="2000" b="1">
              <a:latin typeface="Times New Roman Bold" panose="02020603050405020304" charset="0"/>
              <a:cs typeface="Times New Roman Bold" panose="02020603050405020304" charset="0"/>
              <a:sym typeface="+mn-ea"/>
            </a:endParaRPr>
          </a:p>
          <a:p>
            <a:pPr marL="0" indent="0" algn="l">
              <a:buNone/>
            </a:pPr>
            <a:endParaRPr lang="en-US" altLang="en-US" sz="2000" b="1">
              <a:latin typeface="Times New Roman Bold" panose="02020603050405020304" charset="0"/>
              <a:cs typeface="Times New Roman Bold" panose="02020603050405020304" charset="0"/>
            </a:endParaRPr>
          </a:p>
          <a:p>
            <a:pPr marL="0" indent="0" algn="l">
              <a:buNone/>
            </a:pPr>
            <a:br>
              <a:rPr lang="en-US" sz="2000">
                <a:latin typeface="Times New Roman Regular" panose="02020603050405020304" charset="0"/>
                <a:cs typeface="Times New Roman Regular" panose="02020603050405020304" charset="0"/>
                <a:sym typeface="+mn-ea"/>
              </a:rPr>
            </a:br>
            <a:endParaRPr lang="en-US" sz="2000">
              <a:latin typeface="Times New Roman Regular" panose="02020603050405020304" charset="0"/>
              <a:cs typeface="Times New Roman Regular" panose="0202060305040502030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rmAutofit fontScale="90000"/>
          </a:bodyPr>
          <a:p>
            <a:pPr algn="ctr"/>
            <a:br>
              <a:rPr lang="en-US" altLang="en-US" sz="4890">
                <a:latin typeface="Times New Roman Regular" panose="02020603050405020304" charset="0"/>
                <a:cs typeface="Times New Roman Regular" panose="02020603050405020304" charset="0"/>
              </a:rPr>
            </a:br>
            <a:r>
              <a:rPr lang="en-US" altLang="en-US" sz="4890">
                <a:latin typeface="Times New Roman Regular" panose="02020603050405020304" charset="0"/>
                <a:cs typeface="Times New Roman Regular" panose="02020603050405020304" charset="0"/>
              </a:rPr>
              <a:t>WHAT IS FREEDOM OF EXPRESSION AND WHAT IS NOT</a:t>
            </a:r>
            <a:endParaRPr lang="en-US" altLang="en-US" sz="4890">
              <a:latin typeface="Times New Roman Regular" panose="02020603050405020304" charset="0"/>
              <a:cs typeface="Times New Roman Regular" panose="02020603050405020304" charset="0"/>
            </a:endParaRPr>
          </a:p>
        </p:txBody>
      </p:sp>
      <p:sp>
        <p:nvSpPr>
          <p:cNvPr id="3" name="Content Placeholder 2"/>
          <p:cNvSpPr>
            <a:spLocks noGrp="1"/>
          </p:cNvSpPr>
          <p:nvPr>
            <p:ph idx="1"/>
          </p:nvPr>
        </p:nvSpPr>
        <p:spPr>
          <a:xfrm>
            <a:off x="609600" y="1559560"/>
            <a:ext cx="10972800" cy="4953000"/>
          </a:xfrm>
        </p:spPr>
        <p:txBody>
          <a:bodyPr/>
          <a:p>
            <a:endParaRPr lang="en-US" altLang="en-US" sz="2800">
              <a:latin typeface="Times New Roman Regular" panose="02020603050405020304" charset="0"/>
              <a:cs typeface="Times New Roman Regular" panose="02020603050405020304" charset="0"/>
            </a:endParaRPr>
          </a:p>
          <a:p>
            <a:r>
              <a:rPr lang="en-US" altLang="en-US" sz="2800">
                <a:latin typeface="Times New Roman Regular" panose="02020603050405020304" charset="0"/>
                <a:cs typeface="Times New Roman Regular" panose="02020603050405020304" charset="0"/>
              </a:rPr>
              <a:t>Important to know what is Freedom of Expression and what is not </a:t>
            </a:r>
            <a:endParaRPr lang="en-US" altLang="en-US" sz="2800">
              <a:latin typeface="Times New Roman Regular" panose="02020603050405020304" charset="0"/>
              <a:cs typeface="Times New Roman Regular" panose="02020603050405020304" charset="0"/>
            </a:endParaRPr>
          </a:p>
          <a:p>
            <a:r>
              <a:rPr lang="en-US" altLang="en-US" sz="2800">
                <a:latin typeface="Times New Roman Regular" panose="02020603050405020304" charset="0"/>
                <a:cs typeface="Times New Roman Regular" panose="02020603050405020304" charset="0"/>
              </a:rPr>
              <a:t>Freedom of speech is the freedom to say, write, read, or publish whatever you want. </a:t>
            </a:r>
            <a:endParaRPr lang="en-US" altLang="en-US" sz="2800">
              <a:latin typeface="Times New Roman Regular" panose="02020603050405020304" charset="0"/>
              <a:cs typeface="Times New Roman Regular" panose="02020603050405020304" charset="0"/>
            </a:endParaRPr>
          </a:p>
          <a:p>
            <a:r>
              <a:rPr lang="en-US" altLang="en-US" sz="2800">
                <a:latin typeface="Times New Roman Regular" panose="02020603050405020304" charset="0"/>
                <a:cs typeface="Times New Roman Regular" panose="02020603050405020304" charset="0"/>
              </a:rPr>
              <a:t>We should feel free to express all kinds of ideas, opinions, and positions in public. </a:t>
            </a:r>
            <a:endParaRPr lang="en-US" altLang="en-US" sz="2800">
              <a:latin typeface="Times New Roman Regular" panose="02020603050405020304" charset="0"/>
              <a:cs typeface="Times New Roman Regular" panose="02020603050405020304" charset="0"/>
            </a:endParaRPr>
          </a:p>
          <a:p>
            <a:r>
              <a:rPr lang="en-US" altLang="en-US" sz="2800">
                <a:latin typeface="Times New Roman Regular" panose="02020603050405020304" charset="0"/>
                <a:cs typeface="Times New Roman Regular" panose="02020603050405020304" charset="0"/>
              </a:rPr>
              <a:t>Freedom of expression is one of the key tenets of our human rights.</a:t>
            </a:r>
            <a:endParaRPr lang="en-US" altLang="en-US" sz="2800">
              <a:latin typeface="Times New Roman Regular" panose="02020603050405020304" charset="0"/>
              <a:cs typeface="Times New Roman Regular" panose="0202060305040502030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pPr algn="ctr"/>
            <a:r>
              <a:rPr lang="en-US" altLang="en-US" sz="4400">
                <a:latin typeface="Times New Roman Regular" panose="02020603050405020304" charset="0"/>
                <a:cs typeface="Times New Roman Regular" panose="02020603050405020304" charset="0"/>
              </a:rPr>
              <a:t>BUT</a:t>
            </a:r>
            <a:endParaRPr lang="en-US" altLang="en-US" sz="4400">
              <a:latin typeface="Times New Roman Regular" panose="02020603050405020304" charset="0"/>
              <a:cs typeface="Times New Roman Regular" panose="02020603050405020304" charset="0"/>
            </a:endParaRPr>
          </a:p>
        </p:txBody>
      </p:sp>
      <p:sp>
        <p:nvSpPr>
          <p:cNvPr id="3" name="Content Placeholder 2"/>
          <p:cNvSpPr>
            <a:spLocks noGrp="1"/>
          </p:cNvSpPr>
          <p:nvPr>
            <p:ph idx="1"/>
          </p:nvPr>
        </p:nvSpPr>
        <p:spPr/>
        <p:txBody>
          <a:bodyPr/>
          <a:p>
            <a:r>
              <a:rPr lang="en-US" altLang="en-US" sz="2800">
                <a:latin typeface="Times New Roman Regular" panose="02020603050405020304" charset="0"/>
                <a:cs typeface="Times New Roman Regular" panose="02020603050405020304" charset="0"/>
              </a:rPr>
              <a:t>Can</a:t>
            </a:r>
            <a:r>
              <a:rPr lang="en-US" sz="2800">
                <a:latin typeface="Times New Roman Regular" panose="02020603050405020304" charset="0"/>
                <a:cs typeface="Times New Roman Regular" panose="02020603050405020304" charset="0"/>
              </a:rPr>
              <a:t> not randomly disclose company secrets (such as customer data or a production process) </a:t>
            </a:r>
            <a:endParaRPr lang="en-US" sz="2800">
              <a:latin typeface="Times New Roman Regular" panose="02020603050405020304" charset="0"/>
              <a:cs typeface="Times New Roman Regular" panose="02020603050405020304" charset="0"/>
            </a:endParaRPr>
          </a:p>
          <a:p>
            <a:endParaRPr lang="en-US" sz="2800">
              <a:latin typeface="Times New Roman Regular" panose="02020603050405020304" charset="0"/>
              <a:cs typeface="Times New Roman Regular" panose="02020603050405020304" charset="0"/>
            </a:endParaRPr>
          </a:p>
          <a:p>
            <a:r>
              <a:rPr lang="en-US" sz="2800">
                <a:latin typeface="Times New Roman Regular" panose="02020603050405020304" charset="0"/>
                <a:cs typeface="Times New Roman Regular" panose="02020603050405020304" charset="0"/>
              </a:rPr>
              <a:t>military plans </a:t>
            </a:r>
            <a:endParaRPr lang="en-US" sz="2800">
              <a:latin typeface="Times New Roman Regular" panose="02020603050405020304" charset="0"/>
              <a:cs typeface="Times New Roman Regular" panose="02020603050405020304" charset="0"/>
            </a:endParaRPr>
          </a:p>
          <a:p>
            <a:endParaRPr lang="en-US" sz="2800">
              <a:latin typeface="Times New Roman Regular" panose="02020603050405020304" charset="0"/>
              <a:cs typeface="Times New Roman Regular" panose="02020603050405020304" charset="0"/>
            </a:endParaRPr>
          </a:p>
          <a:p>
            <a:r>
              <a:rPr lang="en-US" altLang="en-US" sz="2800">
                <a:latin typeface="Times New Roman Regular" panose="02020603050405020304" charset="0"/>
                <a:cs typeface="Times New Roman Regular" panose="02020603050405020304" charset="0"/>
              </a:rPr>
              <a:t>Cannot</a:t>
            </a:r>
            <a:r>
              <a:rPr lang="en-US" sz="2800">
                <a:latin typeface="Times New Roman Regular" panose="02020603050405020304" charset="0"/>
                <a:cs typeface="Times New Roman Regular" panose="02020603050405020304" charset="0"/>
              </a:rPr>
              <a:t> badmouth other people or spread lies about them </a:t>
            </a:r>
            <a:endParaRPr lang="en-US" sz="2800">
              <a:latin typeface="Times New Roman Regular" panose="02020603050405020304" charset="0"/>
              <a:cs typeface="Times New Roman Regular" panose="02020603050405020304" charset="0"/>
            </a:endParaRPr>
          </a:p>
          <a:p>
            <a:endParaRPr lang="en-US" sz="2800">
              <a:latin typeface="Times New Roman Regular" panose="02020603050405020304" charset="0"/>
              <a:cs typeface="Times New Roman Regular" panose="02020603050405020304" charset="0"/>
            </a:endParaRPr>
          </a:p>
          <a:p>
            <a:r>
              <a:rPr lang="en-US" sz="2800">
                <a:latin typeface="Times New Roman Regular" panose="02020603050405020304" charset="0"/>
                <a:cs typeface="Times New Roman Regular" panose="02020603050405020304" charset="0"/>
              </a:rPr>
              <a:t>And you </a:t>
            </a:r>
            <a:r>
              <a:rPr lang="en-US" altLang="en-US" sz="2800">
                <a:latin typeface="Times New Roman Regular" panose="02020603050405020304" charset="0"/>
                <a:cs typeface="Times New Roman Regular" panose="02020603050405020304" charset="0"/>
              </a:rPr>
              <a:t>can</a:t>
            </a:r>
            <a:r>
              <a:rPr lang="en-US" sz="2800">
                <a:latin typeface="Times New Roman Regular" panose="02020603050405020304" charset="0"/>
                <a:cs typeface="Times New Roman Regular" panose="02020603050405020304" charset="0"/>
              </a:rPr>
              <a:t> not incite people to violence, discrimination, or murder.</a:t>
            </a:r>
            <a:endParaRPr lang="en-US" sz="2800">
              <a:latin typeface="Times New Roman Regular" panose="02020603050405020304" charset="0"/>
              <a:cs typeface="Times New Roman Regular" panose="0202060305040502030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p>
            <a:endParaRPr lang="en-US" sz="2800">
              <a:latin typeface="Times New Roman Regular" panose="02020603050405020304" charset="0"/>
              <a:cs typeface="Times New Roman Regular" panose="02020603050405020304" charset="0"/>
            </a:endParaRPr>
          </a:p>
          <a:p>
            <a:r>
              <a:rPr lang="en-US" sz="2800">
                <a:latin typeface="Times New Roman Regular" panose="02020603050405020304" charset="0"/>
                <a:cs typeface="Times New Roman Regular" panose="02020603050405020304" charset="0"/>
              </a:rPr>
              <a:t>Need to Educate People at all Levels</a:t>
            </a:r>
            <a:endParaRPr lang="en-US" sz="2800">
              <a:latin typeface="Times New Roman Regular" panose="02020603050405020304" charset="0"/>
              <a:cs typeface="Times New Roman Regular" panose="02020603050405020304" charset="0"/>
            </a:endParaRPr>
          </a:p>
          <a:p>
            <a:r>
              <a:rPr lang="en-US" sz="2800">
                <a:latin typeface="Times New Roman Regular" panose="02020603050405020304" charset="0"/>
                <a:cs typeface="Times New Roman Regular" panose="02020603050405020304" charset="0"/>
              </a:rPr>
              <a:t>Awarenewss Raising </a:t>
            </a:r>
            <a:endParaRPr lang="en-US" sz="2800">
              <a:latin typeface="Times New Roman Regular" panose="02020603050405020304" charset="0"/>
              <a:cs typeface="Times New Roman Regular" panose="02020603050405020304" charset="0"/>
            </a:endParaRPr>
          </a:p>
          <a:p>
            <a:pPr marL="0" indent="0">
              <a:buNone/>
            </a:pPr>
            <a:endParaRPr lang="en-US" sz="2800">
              <a:latin typeface="Times New Roman Regular" panose="02020603050405020304" charset="0"/>
              <a:cs typeface="Times New Roman Regular" panose="02020603050405020304" charset="0"/>
            </a:endParaRPr>
          </a:p>
          <a:p>
            <a:pPr marL="0" indent="0">
              <a:buNone/>
            </a:pPr>
            <a:endParaRPr lang="en-US" sz="2800">
              <a:latin typeface="Times New Roman Regular" panose="02020603050405020304" charset="0"/>
              <a:cs typeface="Times New Roman Regular" panose="02020603050405020304" charset="0"/>
            </a:endParaRPr>
          </a:p>
          <a:p>
            <a:pPr marL="0" indent="0" algn="ctr">
              <a:buNone/>
            </a:pPr>
            <a:r>
              <a:rPr lang="en-US" sz="2800">
                <a:latin typeface="Times New Roman Regular" panose="02020603050405020304" charset="0"/>
                <a:cs typeface="Times New Roman Regular" panose="02020603050405020304" charset="0"/>
              </a:rPr>
              <a:t>MEDIA AND INFORMATION LITERACY </a:t>
            </a:r>
            <a:endParaRPr lang="en-US" sz="2800">
              <a:latin typeface="Times New Roman Regular" panose="02020603050405020304" charset="0"/>
              <a:cs typeface="Times New Roman Regular" panose="0202060305040502030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pPr algn="ctr"/>
            <a:r>
              <a:rPr lang="en-US" altLang="en-US" sz="4400">
                <a:latin typeface="Times New Roman Regular" panose="02020603050405020304" charset="0"/>
                <a:cs typeface="Times New Roman Regular" panose="02020603050405020304" charset="0"/>
              </a:rPr>
              <a:t>Media and Information Literacy </a:t>
            </a:r>
            <a:endParaRPr lang="en-US" altLang="en-US" sz="4400">
              <a:latin typeface="Times New Roman Regular" panose="02020603050405020304" charset="0"/>
              <a:cs typeface="Times New Roman Regular" panose="02020603050405020304" charset="0"/>
            </a:endParaRPr>
          </a:p>
        </p:txBody>
      </p:sp>
      <p:sp>
        <p:nvSpPr>
          <p:cNvPr id="3" name="Content Placeholder 2"/>
          <p:cNvSpPr>
            <a:spLocks noGrp="1"/>
          </p:cNvSpPr>
          <p:nvPr>
            <p:ph idx="1"/>
          </p:nvPr>
        </p:nvSpPr>
        <p:spPr/>
        <p:txBody>
          <a:bodyPr/>
          <a:p>
            <a:pPr marL="0" indent="0">
              <a:buNone/>
            </a:pPr>
            <a:endParaRPr lang="en-US" altLang="en-US" sz="2800">
              <a:latin typeface="Times New Roman Regular" panose="02020603050405020304" charset="0"/>
              <a:cs typeface="Times New Roman Regular" panose="02020603050405020304" charset="0"/>
            </a:endParaRPr>
          </a:p>
          <a:p>
            <a:pPr>
              <a:buFont typeface="Arial" panose="020B0604020202020204" pitchFamily="34" charset="0"/>
              <a:buChar char="•"/>
            </a:pPr>
            <a:r>
              <a:rPr lang="en-US" sz="2800">
                <a:latin typeface="Times New Roman Regular" panose="02020603050405020304" charset="0"/>
                <a:cs typeface="Times New Roman Regular" panose="02020603050405020304" charset="0"/>
                <a:sym typeface="+mn-ea"/>
              </a:rPr>
              <a:t>UNESCO views MIL as an essential tool for promoting democracy, cultural understanding, and sustainable development. </a:t>
            </a:r>
            <a:endParaRPr lang="en-US" sz="2800">
              <a:latin typeface="Times New Roman Regular" panose="02020603050405020304" charset="0"/>
              <a:cs typeface="Times New Roman Regular" panose="02020603050405020304" charset="0"/>
              <a:sym typeface="+mn-ea"/>
            </a:endParaRPr>
          </a:p>
          <a:p>
            <a:pPr>
              <a:buFont typeface="Arial" panose="020B0604020202020204" pitchFamily="34" charset="0"/>
              <a:buChar char="•"/>
            </a:pPr>
            <a:endParaRPr lang="en-US" sz="2800">
              <a:latin typeface="Times New Roman Regular" panose="02020603050405020304" charset="0"/>
              <a:cs typeface="Times New Roman Regular" panose="02020603050405020304" charset="0"/>
              <a:sym typeface="+mn-ea"/>
            </a:endParaRPr>
          </a:p>
          <a:p>
            <a:pPr>
              <a:buFont typeface="Arial" panose="020B0604020202020204" pitchFamily="34" charset="0"/>
              <a:buChar char="•"/>
            </a:pPr>
            <a:r>
              <a:rPr lang="en-US" sz="2800">
                <a:latin typeface="Times New Roman Regular" panose="02020603050405020304" charset="0"/>
                <a:cs typeface="Times New Roman Regular" panose="02020603050405020304" charset="0"/>
                <a:sym typeface="+mn-ea"/>
              </a:rPr>
              <a:t>By integrating MIL into educational systems and public policies, societies can cultivate informed and engaged citizens who are capable of contributing to the knowledge-based economy.</a:t>
            </a:r>
            <a:endParaRPr lang="en-US" altLang="en-US" sz="2800">
              <a:latin typeface="Times New Roman Regular" panose="02020603050405020304" charset="0"/>
              <a:cs typeface="Times New Roman Regular" panose="0202060305040502030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p>
            <a:r>
              <a:rPr lang="en-US" sz="2800">
                <a:latin typeface="Times New Roman Regular" panose="02020603050405020304" charset="0"/>
                <a:cs typeface="Times New Roman Regular" panose="02020603050405020304" charset="0"/>
                <a:sym typeface="+mn-ea"/>
              </a:rPr>
              <a:t>Media and Information Literacy as a comprehensive concept refers to skills, competencies, attitudes and knowledge that enable citizens to:</a:t>
            </a:r>
            <a:endParaRPr lang="en-US" sz="2800">
              <a:latin typeface="Times New Roman Regular" panose="02020603050405020304" charset="0"/>
              <a:cs typeface="Times New Roman Regular" panose="02020603050405020304" charset="0"/>
              <a:sym typeface="+mn-ea"/>
            </a:endParaRPr>
          </a:p>
          <a:p>
            <a:r>
              <a:rPr lang="en-US" sz="2800">
                <a:latin typeface="Times New Roman Regular" panose="02020603050405020304" charset="0"/>
                <a:cs typeface="Times New Roman Regular" panose="02020603050405020304" charset="0"/>
                <a:sym typeface="+mn-ea"/>
              </a:rPr>
              <a:t>Understand the functions and role of media and information providing networks in democratic societies. </a:t>
            </a:r>
            <a:endParaRPr lang="en-US" sz="2800">
              <a:latin typeface="Times New Roman Regular" panose="02020603050405020304" charset="0"/>
              <a:cs typeface="Times New Roman Regular" panose="02020603050405020304" charset="0"/>
            </a:endParaRPr>
          </a:p>
          <a:p>
            <a:pPr>
              <a:buFont typeface="Arial" panose="020B0604020202020204" pitchFamily="34" charset="0"/>
              <a:buChar char="•"/>
            </a:pPr>
            <a:r>
              <a:rPr lang="en-US" sz="2800">
                <a:latin typeface="Times New Roman Regular" panose="02020603050405020304" charset="0"/>
                <a:cs typeface="Times New Roman Regular" panose="02020603050405020304" charset="0"/>
                <a:sym typeface="+mn-ea"/>
              </a:rPr>
              <a:t>Comprehend the challenges and situations involved for these functions of media to be effectively fulfilled.</a:t>
            </a:r>
            <a:endParaRPr lang="en-US" sz="2800">
              <a:latin typeface="Times New Roman Regular" panose="02020603050405020304" charset="0"/>
              <a:cs typeface="Times New Roman Regular" panose="02020603050405020304" charset="0"/>
            </a:endParaRPr>
          </a:p>
          <a:p>
            <a:pPr>
              <a:buFont typeface="Arial" panose="020B0604020202020204" pitchFamily="34" charset="0"/>
              <a:buChar char="•"/>
            </a:pPr>
            <a:r>
              <a:rPr lang="en-US" sz="2800">
                <a:latin typeface="Times New Roman Regular" panose="02020603050405020304" charset="0"/>
                <a:cs typeface="Times New Roman Regular" panose="02020603050405020304" charset="0"/>
                <a:sym typeface="+mn-ea"/>
              </a:rPr>
              <a:t>Identify and articulate the need of factual information</a:t>
            </a:r>
            <a:endParaRPr lang="en-US" sz="2800">
              <a:latin typeface="Times New Roman Regular" panose="02020603050405020304" charset="0"/>
              <a:cs typeface="Times New Roman Regular" panose="02020603050405020304" charset="0"/>
            </a:endParaRPr>
          </a:p>
          <a:p>
            <a:pPr>
              <a:buFont typeface="Arial" panose="020B0604020202020204" pitchFamily="34" charset="0"/>
              <a:buChar char="•"/>
            </a:pPr>
            <a:r>
              <a:rPr lang="en-US" sz="2800">
                <a:latin typeface="Times New Roman Regular" panose="02020603050405020304" charset="0"/>
                <a:cs typeface="Times New Roman Regular" panose="02020603050405020304" charset="0"/>
                <a:sym typeface="+mn-ea"/>
              </a:rPr>
              <a:t>Locate, access and evaluate the truthfulness and accuracy of information.</a:t>
            </a:r>
            <a:r>
              <a:rPr lang="en-US" sz="2800">
                <a:sym typeface="+mn-ea"/>
              </a:rPr>
              <a:t> </a:t>
            </a:r>
            <a:endParaRPr lang="en-US"/>
          </a:p>
          <a:p>
            <a:pPr marL="0" indent="0">
              <a:buNone/>
            </a:pPr>
            <a:endParaRPr lang="en-US">
              <a:latin typeface="Times New Roman Regular" panose="02020603050405020304" charset="0"/>
              <a:cs typeface="Times New Roman Regular" panose="0202060305040502030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p>
            <a:r>
              <a:rPr lang="en-US" sz="2800">
                <a:latin typeface="Times New Roman Regular" panose="02020603050405020304" charset="0"/>
                <a:cs typeface="Times New Roman Regular" panose="02020603050405020304" charset="0"/>
                <a:sym typeface="+mn-ea"/>
              </a:rPr>
              <a:t>Media and Information Literacy (MIL) is an essential prerequisite for nations, communities, and individuals to fully exercise their fundamental human rights,including  freedom of speech and the right to education, as articulated in the Universal Declaration of Human Rights.</a:t>
            </a:r>
            <a:endParaRPr lang="en-US" sz="2800">
              <a:latin typeface="Times New Roman Regular" panose="02020603050405020304" charset="0"/>
              <a:cs typeface="Times New Roman Regular" panose="02020603050405020304" charset="0"/>
            </a:endParaRPr>
          </a:p>
          <a:p>
            <a:endParaRPr lang="en-US" sz="2800">
              <a:latin typeface="Times New Roman Regular" panose="02020603050405020304" charset="0"/>
              <a:cs typeface="Times New Roman Regular" panose="0202060305040502030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p>
            <a:r>
              <a:rPr lang="en-US">
                <a:latin typeface="Times New Roman Regular" panose="02020603050405020304" charset="0"/>
                <a:cs typeface="Times New Roman Regular" panose="02020603050405020304" charset="0"/>
              </a:rPr>
              <a:t>Media literacy is now considered crucial to combating “mis(dis)information”.</a:t>
            </a:r>
            <a:endParaRPr lang="en-US">
              <a:latin typeface="Times New Roman Regular" panose="02020603050405020304" charset="0"/>
              <a:cs typeface="Times New Roman Regular" panose="02020603050405020304" charset="0"/>
            </a:endParaRPr>
          </a:p>
          <a:p>
            <a:endParaRPr lang="en-US">
              <a:latin typeface="Times New Roman Regular" panose="02020603050405020304" charset="0"/>
              <a:cs typeface="Times New Roman Regular" panose="02020603050405020304" charset="0"/>
            </a:endParaRPr>
          </a:p>
          <a:p>
            <a:r>
              <a:rPr lang="en-US">
                <a:latin typeface="Times New Roman Regular" panose="02020603050405020304" charset="0"/>
                <a:cs typeface="Times New Roman Regular" panose="02020603050405020304" charset="0"/>
              </a:rPr>
              <a:t>It helps in stopping</a:t>
            </a:r>
            <a:r>
              <a:rPr lang="en-US" altLang="en-US">
                <a:latin typeface="Times New Roman Regular" panose="02020603050405020304" charset="0"/>
                <a:cs typeface="Times New Roman Regular" panose="02020603050405020304" charset="0"/>
              </a:rPr>
              <a:t> </a:t>
            </a:r>
            <a:r>
              <a:rPr lang="en-US">
                <a:latin typeface="Times New Roman Regular" panose="02020603050405020304" charset="0"/>
                <a:cs typeface="Times New Roman Regular" panose="02020603050405020304" charset="0"/>
              </a:rPr>
              <a:t>fake news from going viral and ensures that those responding to the information have a better</a:t>
            </a:r>
            <a:r>
              <a:rPr lang="en-US" altLang="en-US">
                <a:latin typeface="Times New Roman Regular" panose="02020603050405020304" charset="0"/>
                <a:cs typeface="Times New Roman Regular" panose="02020603050405020304" charset="0"/>
              </a:rPr>
              <a:t> </a:t>
            </a:r>
            <a:r>
              <a:rPr lang="en-US">
                <a:latin typeface="Times New Roman Regular" panose="02020603050405020304" charset="0"/>
                <a:cs typeface="Times New Roman Regular" panose="02020603050405020304" charset="0"/>
              </a:rPr>
              <a:t>understanding of how to respond to news or any other incident.</a:t>
            </a:r>
            <a:endParaRPr lang="en-US">
              <a:latin typeface="Times New Roman Regular" panose="02020603050405020304" charset="0"/>
              <a:cs typeface="Times New Roman Regular" panose="02020603050405020304" charset="0"/>
            </a:endParaRPr>
          </a:p>
        </p:txBody>
      </p:sp>
    </p:spTree>
  </p:cSld>
  <p:clrMapOvr>
    <a:masterClrMapping/>
  </p:clrMapOvr>
</p:sld>
</file>

<file path=ppt/theme/theme1.xml><?xml version="1.0" encoding="utf-8"?>
<a:theme xmlns:a="http://schemas.openxmlformats.org/drawingml/2006/main" name="Gear Drives">
  <a:themeElements>
    <a:clrScheme name="Gear Drives 13">
      <a:dk1>
        <a:srgbClr val="000000"/>
      </a:dk1>
      <a:lt1>
        <a:srgbClr val="FFFFFF"/>
      </a:lt1>
      <a:dk2>
        <a:srgbClr val="000000"/>
      </a:dk2>
      <a:lt2>
        <a:srgbClr val="969696"/>
      </a:lt2>
      <a:accent1>
        <a:srgbClr val="5F5F5F"/>
      </a:accent1>
      <a:accent2>
        <a:srgbClr val="969696"/>
      </a:accent2>
      <a:accent3>
        <a:srgbClr val="FFFFFF"/>
      </a:accent3>
      <a:accent4>
        <a:srgbClr val="000000"/>
      </a:accent4>
      <a:accent5>
        <a:srgbClr val="B6B6B6"/>
      </a:accent5>
      <a:accent6>
        <a:srgbClr val="878787"/>
      </a:accent6>
      <a:hlink>
        <a:srgbClr val="CC3300"/>
      </a:hlink>
      <a:folHlink>
        <a:srgbClr val="996600"/>
      </a:folHlink>
    </a:clrScheme>
    <a:fontScheme name="Gear Drives">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itchFamily="2" charset="-122"/>
          </a:defRPr>
        </a:defPPr>
      </a:lstStyle>
    </a:lnDef>
  </a:objectDefaults>
  <a:extraClrSchemeLst>
    <a:extraClrScheme>
      <a:clrScheme name="Gear Driv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Gear Driv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Gear Driv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Gear Driv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Gear Driv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Gear Driv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Gear Driv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Gear Driv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Gear Driv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Gear Driv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Gear Driv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Gear Driv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Gear Drives 13">
        <a:dk1>
          <a:srgbClr val="000000"/>
        </a:dk1>
        <a:lt1>
          <a:srgbClr val="FFFFFF"/>
        </a:lt1>
        <a:dk2>
          <a:srgbClr val="000000"/>
        </a:dk2>
        <a:lt2>
          <a:srgbClr val="969696"/>
        </a:lt2>
        <a:accent1>
          <a:srgbClr val="5F5F5F"/>
        </a:accent1>
        <a:accent2>
          <a:srgbClr val="969696"/>
        </a:accent2>
        <a:accent3>
          <a:srgbClr val="FFFFFF"/>
        </a:accent3>
        <a:accent4>
          <a:srgbClr val="000000"/>
        </a:accent4>
        <a:accent5>
          <a:srgbClr val="B6B6B6"/>
        </a:accent5>
        <a:accent6>
          <a:srgbClr val="878787"/>
        </a:accent6>
        <a:hlink>
          <a:srgbClr val="CC3300"/>
        </a:hlink>
        <a:folHlink>
          <a:srgbClr val="9966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4950</Words>
  <Application>WPS Writer</Application>
  <PresentationFormat>Widescreen</PresentationFormat>
  <Paragraphs>116</Paragraphs>
  <Slides>17</Slides>
  <Notes>0</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17</vt:i4>
      </vt:variant>
    </vt:vector>
  </HeadingPairs>
  <TitlesOfParts>
    <vt:vector size="30" baseType="lpstr">
      <vt:lpstr>Arial</vt:lpstr>
      <vt:lpstr>SimSun</vt:lpstr>
      <vt:lpstr>Wingdings</vt:lpstr>
      <vt:lpstr>宋体-简</vt:lpstr>
      <vt:lpstr>Times New Roman Bold</vt:lpstr>
      <vt:lpstr>Times New Roman</vt:lpstr>
      <vt:lpstr>Times New Roman Regular</vt:lpstr>
      <vt:lpstr>Microsoft YaHei</vt:lpstr>
      <vt:lpstr>汉仪旗黑</vt:lpstr>
      <vt:lpstr>Calibri</vt:lpstr>
      <vt:lpstr>Helvetica Neue</vt:lpstr>
      <vt:lpstr>Arial Unicode MS</vt:lpstr>
      <vt:lpstr>Gear Drives</vt:lpstr>
      <vt:lpstr>PowerPoint 演示文稿</vt:lpstr>
      <vt:lpstr>PowerPoint 演示文稿</vt:lpstr>
      <vt:lpstr> WHAT IS FREEDOM OF EXPRESSION AND WHAT IS NOT</vt:lpstr>
      <vt:lpstr>BUT</vt:lpstr>
      <vt:lpstr>PowerPoint 演示文稿</vt:lpstr>
      <vt:lpstr>Media and Information Literacy </vt:lpstr>
      <vt:lpstr>PowerPoint 演示文稿</vt:lpstr>
      <vt:lpstr>PowerPoint 演示文稿</vt:lpstr>
      <vt:lpstr>PowerPoint 演示文稿</vt:lpstr>
      <vt:lpstr>PowerPoint 演示文稿</vt:lpstr>
      <vt:lpstr>PowerPoint 演示文稿</vt:lpstr>
      <vt:lpstr>STRENGTHENING MIL POLICY FRAMEWORK IN PAKISTAN </vt:lpstr>
      <vt:lpstr>PowerPoint 演示文稿</vt:lpstr>
      <vt:lpstr>PowerPoint 演示文稿</vt:lpstr>
      <vt:lpstr>PowerPoint 演示文稿</vt:lpstr>
      <vt:lpstr>Strategy Goals</vt:lpstr>
      <vt:lpstr>EXPECTATIONS TODAY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Pakistan’s Internet Governance and Media Information Literacy (MIL) Landscape: An Overview</dc:title>
  <dc:creator>Savera Shami</dc:creator>
  <cp:lastModifiedBy>Savera Shami</cp:lastModifiedBy>
  <cp:revision>9</cp:revision>
  <dcterms:created xsi:type="dcterms:W3CDTF">2024-11-06T02:43:22Z</dcterms:created>
  <dcterms:modified xsi:type="dcterms:W3CDTF">2024-11-06T02:43:22Z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1033-5.7.3.8096</vt:lpwstr>
  </property>
</Properties>
</file>